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D69B3D-D2C7-4933-B70D-56D35B96849F}" v="9" dt="2021-05-07T21:53:33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E9DAD-FB2A-4E34-BFCD-19AAEA4F2D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 CUDA Tips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9B5A3-FEE7-4670-8F45-0C5E196873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CS179 2021 – Ethan Jaszewski</a:t>
            </a:r>
          </a:p>
        </p:txBody>
      </p:sp>
    </p:spTree>
    <p:extLst>
      <p:ext uri="{BB962C8B-B14F-4D97-AF65-F5344CB8AC3E}">
        <p14:creationId xmlns:p14="http://schemas.microsoft.com/office/powerpoint/2010/main" val="137639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4179CD-E1B2-4B80-B563-4FD80AFA5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Nvidia Libraries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5A4CAC0-59E1-45D6-BDB5-37343A98E1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pPr>
              <a:lnSpc>
                <a:spcPct val="100000"/>
              </a:lnSpc>
            </a:pPr>
            <a:r>
              <a:rPr lang="en-US" dirty="0" err="1"/>
              <a:t>cuBLAS</a:t>
            </a:r>
            <a:endParaRPr lang="en-US" dirty="0"/>
          </a:p>
          <a:p>
            <a:pPr lvl="1"/>
            <a:r>
              <a:rPr lang="en-US" dirty="0"/>
              <a:t>Generalized BLAS package that runs on GPU</a:t>
            </a:r>
          </a:p>
          <a:p>
            <a:pPr lvl="1"/>
            <a:r>
              <a:rPr lang="en-US" dirty="0"/>
              <a:t>Highly performance tuned (</a:t>
            </a:r>
            <a:r>
              <a:rPr lang="en-US" b="1" dirty="0"/>
              <a:t>never</a:t>
            </a:r>
            <a:r>
              <a:rPr lang="en-US" dirty="0"/>
              <a:t> write your own BLAS kernels)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cuSPARSE</a:t>
            </a:r>
            <a:endParaRPr lang="en-US" dirty="0"/>
          </a:p>
          <a:p>
            <a:pPr lvl="1"/>
            <a:r>
              <a:rPr lang="en-US" dirty="0"/>
              <a:t>Performant sparse matrix multiplication library</a:t>
            </a:r>
          </a:p>
          <a:p>
            <a:pPr lvl="1"/>
            <a:r>
              <a:rPr lang="en-US" dirty="0"/>
              <a:t>Supports fully sparse and mixed (i.e., sparse and dense) operations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cuSOLVER</a:t>
            </a:r>
            <a:endParaRPr lang="en-US" dirty="0"/>
          </a:p>
          <a:p>
            <a:pPr lvl="1"/>
            <a:r>
              <a:rPr lang="en-US" dirty="0"/>
              <a:t>Performant solvers for dense and sparse matrices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1B7853-4A72-4C82-8762-1BABDC4371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pPr>
              <a:lnSpc>
                <a:spcPct val="100000"/>
              </a:lnSpc>
            </a:pPr>
            <a:r>
              <a:rPr lang="en-US" dirty="0" err="1"/>
              <a:t>cuRAND</a:t>
            </a:r>
            <a:endParaRPr lang="en-US" dirty="0"/>
          </a:p>
          <a:p>
            <a:pPr lvl="1"/>
            <a:r>
              <a:rPr lang="en-US" dirty="0"/>
              <a:t>Performant GPU-oriented random number generation</a:t>
            </a:r>
          </a:p>
          <a:p>
            <a:pPr lvl="1"/>
            <a:r>
              <a:rPr lang="en-US" dirty="0"/>
              <a:t>Callable both in-kernel and via host code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cuFFT</a:t>
            </a:r>
            <a:endParaRPr lang="en-US" dirty="0"/>
          </a:p>
          <a:p>
            <a:pPr lvl="1"/>
            <a:r>
              <a:rPr lang="en-US" dirty="0"/>
              <a:t>Performant GPU FFT with FFTW-style interface</a:t>
            </a:r>
          </a:p>
          <a:p>
            <a:pPr lvl="1"/>
            <a:r>
              <a:rPr lang="en-US" dirty="0"/>
              <a:t>Supports multi-</a:t>
            </a:r>
            <a:r>
              <a:rPr lang="en-US" dirty="0" err="1"/>
              <a:t>gpu</a:t>
            </a:r>
            <a:r>
              <a:rPr lang="en-US" dirty="0"/>
              <a:t> and asynchronous computation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cuDNN</a:t>
            </a:r>
            <a:endParaRPr lang="en-US" dirty="0"/>
          </a:p>
          <a:p>
            <a:pPr lvl="1"/>
            <a:r>
              <a:rPr lang="en-US" dirty="0"/>
              <a:t>GPU-accelerated library of ML primitives</a:t>
            </a:r>
          </a:p>
          <a:p>
            <a:pPr lvl="1"/>
            <a:r>
              <a:rPr lang="en-US" dirty="0"/>
              <a:t>Highly performance tuned </a:t>
            </a:r>
          </a:p>
        </p:txBody>
      </p:sp>
    </p:spTree>
    <p:extLst>
      <p:ext uri="{BB962C8B-B14F-4D97-AF65-F5344CB8AC3E}">
        <p14:creationId xmlns:p14="http://schemas.microsoft.com/office/powerpoint/2010/main" val="331341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471E-1F53-4A8C-94C4-30B46379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Operations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725DC3-FF5C-485D-908E-797BB03AF1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dirty="0"/>
              <a:t>Warp Shuffle</a:t>
            </a:r>
          </a:p>
          <a:p>
            <a:pPr lvl="1"/>
            <a:r>
              <a:rPr lang="en-US" dirty="0"/>
              <a:t>Fast way to exchange data within a warp</a:t>
            </a:r>
          </a:p>
          <a:p>
            <a:pPr lvl="1"/>
            <a:r>
              <a:rPr lang="en-US" dirty="0"/>
              <a:t>Helps avoid </a:t>
            </a:r>
            <a:r>
              <a:rPr lang="en-US" sz="1100" dirty="0">
                <a:latin typeface="Consolas" panose="020B0609020204030204" pitchFamily="49" charset="0"/>
              </a:rPr>
              <a:t>__</a:t>
            </a:r>
            <a:r>
              <a:rPr lang="en-US" sz="1100" dirty="0" err="1">
                <a:latin typeface="Consolas" panose="020B0609020204030204" pitchFamily="49" charset="0"/>
              </a:rPr>
              <a:t>syncthreads</a:t>
            </a:r>
            <a:r>
              <a:rPr lang="en-US" sz="1100" dirty="0">
                <a:latin typeface="Consolas" panose="020B0609020204030204" pitchFamily="49" charset="0"/>
              </a:rPr>
              <a:t>()</a:t>
            </a:r>
            <a:r>
              <a:rPr lang="en-US" dirty="0"/>
              <a:t> calls</a:t>
            </a:r>
          </a:p>
          <a:p>
            <a:pPr lvl="1"/>
            <a:r>
              <a:rPr lang="en-US" dirty="0"/>
              <a:t>Helps simplify code significantly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053B46-732C-40C0-B073-F33E869895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dirty="0"/>
              <a:t>Shared Memory Atomics</a:t>
            </a:r>
          </a:p>
          <a:p>
            <a:pPr lvl="1"/>
            <a:r>
              <a:rPr lang="en-US" dirty="0"/>
              <a:t>Normal atomic operations – just to shared memory</a:t>
            </a:r>
          </a:p>
          <a:p>
            <a:pPr lvl="1"/>
            <a:r>
              <a:rPr lang="en-US" dirty="0"/>
              <a:t>Much faster than global memory atomics</a:t>
            </a:r>
          </a:p>
          <a:p>
            <a:pPr lvl="1"/>
            <a:r>
              <a:rPr lang="en-US" dirty="0"/>
              <a:t>Available on Maxwell and later GPUs</a:t>
            </a:r>
          </a:p>
          <a:p>
            <a:pPr lvl="1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95DB62-EDF7-4273-8B4C-1AF871CE9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152" y="3910302"/>
            <a:ext cx="3924848" cy="112410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ADEFFD0-E17C-492B-BB58-4A8EF5D63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482" y="3788403"/>
            <a:ext cx="4247881" cy="216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62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910FE-C93C-44FB-91EB-E84A405F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71D8-369F-40B7-BF02-0393E1A195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dirty="0"/>
              <a:t>Essentially just CUDA in Python</a:t>
            </a:r>
          </a:p>
          <a:p>
            <a:r>
              <a:rPr lang="en-US" dirty="0"/>
              <a:t>Easy interop with </a:t>
            </a:r>
            <a:r>
              <a:rPr lang="en-US" dirty="0" err="1"/>
              <a:t>Numpy</a:t>
            </a:r>
            <a:endParaRPr lang="en-US" dirty="0"/>
          </a:p>
          <a:p>
            <a:r>
              <a:rPr lang="en-US" dirty="0"/>
              <a:t>Can be used through </a:t>
            </a:r>
            <a:r>
              <a:rPr lang="en-US" dirty="0" err="1"/>
              <a:t>Jupyter</a:t>
            </a:r>
            <a:r>
              <a:rPr lang="en-US" dirty="0"/>
              <a:t> (i.e., Google </a:t>
            </a:r>
            <a:r>
              <a:rPr lang="en-US" dirty="0" err="1"/>
              <a:t>Colab</a:t>
            </a:r>
            <a:r>
              <a:rPr lang="en-US" dirty="0"/>
              <a:t>)</a:t>
            </a:r>
          </a:p>
          <a:p>
            <a:r>
              <a:rPr lang="en-US" dirty="0"/>
              <a:t>Provides bindings to Nvidia APIs through </a:t>
            </a:r>
            <a:r>
              <a:rPr lang="en-US" dirty="0" err="1"/>
              <a:t>pyculib</a:t>
            </a:r>
            <a:endParaRPr lang="en-US" dirty="0"/>
          </a:p>
          <a:p>
            <a:pPr lvl="1"/>
            <a:r>
              <a:rPr lang="en-US" dirty="0" err="1"/>
              <a:t>pyculib</a:t>
            </a:r>
            <a:r>
              <a:rPr lang="en-US" dirty="0"/>
              <a:t> provides:</a:t>
            </a:r>
          </a:p>
          <a:p>
            <a:pPr lvl="2"/>
            <a:r>
              <a:rPr lang="en-US" dirty="0" err="1"/>
              <a:t>cuBLAS</a:t>
            </a:r>
            <a:endParaRPr lang="en-US" dirty="0"/>
          </a:p>
          <a:p>
            <a:pPr lvl="2"/>
            <a:r>
              <a:rPr lang="en-US" dirty="0" err="1"/>
              <a:t>cuSPARSE</a:t>
            </a:r>
            <a:endParaRPr lang="en-US" dirty="0"/>
          </a:p>
          <a:p>
            <a:pPr lvl="2"/>
            <a:r>
              <a:rPr lang="en-US" dirty="0" err="1"/>
              <a:t>cuRAND</a:t>
            </a:r>
            <a:endParaRPr lang="en-US" dirty="0"/>
          </a:p>
          <a:p>
            <a:pPr lvl="2"/>
            <a:r>
              <a:rPr lang="en-US" dirty="0" err="1"/>
              <a:t>cuFFT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D0EF4B-7528-4818-8A84-EDFF53D76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305" y="3429000"/>
            <a:ext cx="5029902" cy="2838846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E194191-F78A-4885-B523-035AEBBBB5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C54EBA-9F3B-4E20-9402-B2E3B64EF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568" y="1415729"/>
            <a:ext cx="4839375" cy="18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4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A462EB76-97B2-47F1-9AD8-711C105A8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Misc. Tips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467B0F-4C76-44CD-A9ED-9076917DF3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dirty="0"/>
              <a:t>Pay attention to block and grid dimensions</a:t>
            </a:r>
          </a:p>
          <a:p>
            <a:pPr lvl="1"/>
            <a:r>
              <a:rPr lang="en-US" dirty="0"/>
              <a:t>Well-dimensioned kernels can be a lot faster</a:t>
            </a:r>
          </a:p>
          <a:p>
            <a:pPr lvl="1"/>
            <a:r>
              <a:rPr lang="en-US" dirty="0"/>
              <a:t>Different kernels might need different block shapes</a:t>
            </a:r>
          </a:p>
          <a:p>
            <a:r>
              <a:rPr lang="en-US" dirty="0"/>
              <a:t>Avoid atomic operations when possible</a:t>
            </a:r>
          </a:p>
          <a:p>
            <a:pPr lvl="1"/>
            <a:r>
              <a:rPr lang="en-US" dirty="0"/>
              <a:t>Atomic operations and </a:t>
            </a:r>
            <a:r>
              <a:rPr lang="en-US" sz="1200" dirty="0">
                <a:latin typeface="Consolas" panose="020B0609020204030204" pitchFamily="49" charset="0"/>
              </a:rPr>
              <a:t>__</a:t>
            </a:r>
            <a:r>
              <a:rPr lang="en-US" sz="1200" dirty="0" err="1">
                <a:latin typeface="Consolas" panose="020B0609020204030204" pitchFamily="49" charset="0"/>
              </a:rPr>
              <a:t>syncthreads</a:t>
            </a:r>
            <a:r>
              <a:rPr lang="en-US" sz="1200" dirty="0">
                <a:latin typeface="Consolas" panose="020B0609020204030204" pitchFamily="49" charset="0"/>
              </a:rPr>
              <a:t>()</a:t>
            </a:r>
            <a:r>
              <a:rPr lang="en-US" dirty="0"/>
              <a:t> are slow!</a:t>
            </a:r>
          </a:p>
          <a:p>
            <a:r>
              <a:rPr lang="en-US" dirty="0"/>
              <a:t>Pay attention to memory</a:t>
            </a:r>
          </a:p>
          <a:p>
            <a:pPr lvl="1"/>
            <a:r>
              <a:rPr lang="en-US" dirty="0"/>
              <a:t>Most kernels are memory bandwidth limited</a:t>
            </a:r>
          </a:p>
          <a:p>
            <a:pPr lvl="1"/>
            <a:r>
              <a:rPr lang="en-US" dirty="0"/>
              <a:t>Try to do a “good amount” of work for the input data</a:t>
            </a:r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324B699-E5E9-49A8-8F66-EC1E5712BF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dirty="0"/>
              <a:t>Use the Nvidia APIs</a:t>
            </a:r>
          </a:p>
          <a:p>
            <a:pPr lvl="1"/>
            <a:r>
              <a:rPr lang="en-US" dirty="0"/>
              <a:t>They are highly optimized for most operations</a:t>
            </a:r>
          </a:p>
          <a:p>
            <a:r>
              <a:rPr lang="en-US" dirty="0"/>
              <a:t>Avoid premature optimization</a:t>
            </a:r>
          </a:p>
          <a:p>
            <a:pPr lvl="1"/>
            <a:r>
              <a:rPr lang="en-US" dirty="0"/>
              <a:t>Start simple, then improve iteratively</a:t>
            </a:r>
          </a:p>
          <a:p>
            <a:pPr lvl="1"/>
            <a:r>
              <a:rPr lang="en-US" dirty="0"/>
              <a:t>Don’t optimize things that don’t matter</a:t>
            </a:r>
          </a:p>
          <a:p>
            <a:r>
              <a:rPr lang="en-US" dirty="0"/>
              <a:t>Enable –O3 on your compiler!</a:t>
            </a:r>
          </a:p>
        </p:txBody>
      </p:sp>
    </p:spTree>
    <p:extLst>
      <p:ext uri="{BB962C8B-B14F-4D97-AF65-F5344CB8AC3E}">
        <p14:creationId xmlns:p14="http://schemas.microsoft.com/office/powerpoint/2010/main" val="216683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4B14929-B056-45F2-9EA1-092E17A2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D6DF7A-F6FA-4DA9-A52F-B249A30297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2141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purl.org/dc/terms/"/>
    <ds:schemaRef ds:uri="http://www.w3.org/XML/1998/namespace"/>
    <ds:schemaRef ds:uri="http://schemas.microsoft.com/office/infopath/2007/PartnerControls"/>
    <ds:schemaRef ds:uri="71af3243-3dd4-4a8d-8c0d-dd76da1f02a5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{83574531-C959-4DB0-8616-170DCDB6762A}tf33552983_win32</Template>
  <TotalTime>121</TotalTime>
  <Words>271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Consolas</vt:lpstr>
      <vt:lpstr>Franklin Gothic Book</vt:lpstr>
      <vt:lpstr>Franklin Gothic Demi</vt:lpstr>
      <vt:lpstr>Wingdings 2</vt:lpstr>
      <vt:lpstr>DividendVTI</vt:lpstr>
      <vt:lpstr>General CUDA Tips</vt:lpstr>
      <vt:lpstr>Nvidia Libraries</vt:lpstr>
      <vt:lpstr>Useful Operations</vt:lpstr>
      <vt:lpstr>Numba</vt:lpstr>
      <vt:lpstr>Misc. Tips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CUDA Tips</dc:title>
  <dc:creator>Ethan Jaszewski</dc:creator>
  <cp:lastModifiedBy>Ethan Jaszewski</cp:lastModifiedBy>
  <cp:revision>8</cp:revision>
  <dcterms:created xsi:type="dcterms:W3CDTF">2021-05-07T20:03:25Z</dcterms:created>
  <dcterms:modified xsi:type="dcterms:W3CDTF">2021-05-11T18:59:25Z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